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8" r:id="rId5"/>
    <p:sldId id="285" r:id="rId6"/>
    <p:sldId id="307" r:id="rId7"/>
    <p:sldId id="277" r:id="rId8"/>
    <p:sldId id="286" r:id="rId9"/>
    <p:sldId id="287" r:id="rId10"/>
    <p:sldId id="321" r:id="rId11"/>
    <p:sldId id="310" r:id="rId12"/>
    <p:sldId id="293" r:id="rId13"/>
    <p:sldId id="290" r:id="rId14"/>
    <p:sldId id="294" r:id="rId15"/>
    <p:sldId id="311" r:id="rId16"/>
    <p:sldId id="292" r:id="rId17"/>
    <p:sldId id="295" r:id="rId18"/>
    <p:sldId id="322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9FDD46-3201-536C-ACD5-6A2875A36DF8}" name="BARUTA Chiara (GROW)" initials="B(" userId="S::chiara.baruta@ec.europa.eu::94367e62-13c3-4563-8d1d-1b103962dbbb" providerId="AD"/>
  <p188:author id="{C214FA72-8AA7-B80A-595D-F986EC57150E}" name="SEK-SPIRYDOWICZ Aldona (GROW)" initials="S(" userId="S::aldona.sek-spirydowicz@ec.europa.eu::cdc2f149-7293-471d-ace9-4ba40894507b" providerId="AD"/>
  <p188:author id="{819D98A8-9A19-074B-E038-34F80D9EC866}" name="KARIM Martin (GROW)" initials="KM(" userId="S::Martin.KARIM@ec.europa.eu::276e10e5-8d3b-4b10-b696-eb5ecef269f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54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29555-52C4-46AA-81E0-04D253FCB63D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IE"/>
        </a:p>
      </dgm:t>
    </dgm:pt>
    <dgm:pt modelId="{CB0195B0-50CD-46F6-A495-7D544041A7C5}">
      <dgm:prSet phldrT="[Text]" custT="1"/>
      <dgm:spPr/>
      <dgm:t>
        <a:bodyPr/>
        <a:lstStyle/>
        <a:p>
          <a:pPr rtl="0"/>
          <a:r>
            <a:rPr lang="en-IE" sz="4000" dirty="0">
              <a:latin typeface="Arial"/>
            </a:rPr>
            <a:t>WHAT IS FORCED</a:t>
          </a:r>
          <a:r>
            <a:rPr lang="en-IE" sz="4000" dirty="0"/>
            <a:t> LABOUR?</a:t>
          </a:r>
        </a:p>
      </dgm:t>
    </dgm:pt>
    <dgm:pt modelId="{DFC3F786-8ACA-44AB-9DAA-9E749E308A5A}" type="parTrans" cxnId="{A46E165D-E3B0-4431-929F-13B7B0697C74}">
      <dgm:prSet/>
      <dgm:spPr/>
      <dgm:t>
        <a:bodyPr/>
        <a:lstStyle/>
        <a:p>
          <a:endParaRPr lang="en-IE"/>
        </a:p>
      </dgm:t>
    </dgm:pt>
    <dgm:pt modelId="{52955797-0CBB-4017-9C78-0C1D7E5C7302}" type="sibTrans" cxnId="{A46E165D-E3B0-4431-929F-13B7B0697C74}">
      <dgm:prSet/>
      <dgm:spPr/>
      <dgm:t>
        <a:bodyPr/>
        <a:lstStyle/>
        <a:p>
          <a:endParaRPr lang="en-IE"/>
        </a:p>
      </dgm:t>
    </dgm:pt>
    <dgm:pt modelId="{92B47330-B4C7-425B-BA36-1829F4B5AF2E}">
      <dgm:prSet phldrT="[Text]" custT="1"/>
      <dgm:spPr/>
      <dgm:t>
        <a:bodyPr/>
        <a:lstStyle/>
        <a:p>
          <a:r>
            <a:rPr lang="en-IE" sz="4000" dirty="0"/>
            <a:t>THE </a:t>
          </a:r>
          <a:r>
            <a:rPr lang="en-IE" sz="4000" dirty="0">
              <a:latin typeface="Arial"/>
            </a:rPr>
            <a:t>PROPOSAL</a:t>
          </a:r>
          <a:endParaRPr lang="en-IE" sz="4000" dirty="0"/>
        </a:p>
      </dgm:t>
    </dgm:pt>
    <dgm:pt modelId="{1B5781EF-7264-4323-8996-606999FF88CD}" type="parTrans" cxnId="{6B8DE83F-4A8F-42CC-B9A6-D760E1907EDF}">
      <dgm:prSet/>
      <dgm:spPr/>
      <dgm:t>
        <a:bodyPr/>
        <a:lstStyle/>
        <a:p>
          <a:endParaRPr lang="en-IE"/>
        </a:p>
      </dgm:t>
    </dgm:pt>
    <dgm:pt modelId="{727411D7-0047-4A69-81E5-9BA473FBD755}" type="sibTrans" cxnId="{6B8DE83F-4A8F-42CC-B9A6-D760E1907EDF}">
      <dgm:prSet/>
      <dgm:spPr/>
      <dgm:t>
        <a:bodyPr/>
        <a:lstStyle/>
        <a:p>
          <a:endParaRPr lang="en-IE"/>
        </a:p>
      </dgm:t>
    </dgm:pt>
    <dgm:pt modelId="{456CA8EA-671B-479B-95CD-A16D073D0991}">
      <dgm:prSet phldr="0" custT="1"/>
      <dgm:spPr/>
      <dgm:t>
        <a:bodyPr/>
        <a:lstStyle/>
        <a:p>
          <a:pPr rtl="0"/>
          <a:r>
            <a:rPr lang="en-IE" sz="4000" dirty="0">
              <a:latin typeface="Arial"/>
            </a:rPr>
            <a:t>WHAT IS THE EU DOING?</a:t>
          </a:r>
        </a:p>
      </dgm:t>
    </dgm:pt>
    <dgm:pt modelId="{83909B80-11F5-4682-AD80-4C6C6F9FC85B}" type="parTrans" cxnId="{04A895E6-688A-4454-99D4-CC59A83CC4AA}">
      <dgm:prSet/>
      <dgm:spPr/>
      <dgm:t>
        <a:bodyPr/>
        <a:lstStyle/>
        <a:p>
          <a:endParaRPr lang="en-IE"/>
        </a:p>
      </dgm:t>
    </dgm:pt>
    <dgm:pt modelId="{DFC8C2E6-8C2C-41C7-8A3F-669FE1B6B063}" type="sibTrans" cxnId="{04A895E6-688A-4454-99D4-CC59A83CC4AA}">
      <dgm:prSet/>
      <dgm:spPr/>
      <dgm:t>
        <a:bodyPr/>
        <a:lstStyle/>
        <a:p>
          <a:endParaRPr lang="en-IE"/>
        </a:p>
      </dgm:t>
    </dgm:pt>
    <dgm:pt modelId="{F5D8C210-EC0A-423D-8E32-60DD8917563B}" type="pres">
      <dgm:prSet presAssocID="{64129555-52C4-46AA-81E0-04D253FCB63D}" presName="linear" presStyleCnt="0">
        <dgm:presLayoutVars>
          <dgm:animLvl val="lvl"/>
          <dgm:resizeHandles val="exact"/>
        </dgm:presLayoutVars>
      </dgm:prSet>
      <dgm:spPr/>
    </dgm:pt>
    <dgm:pt modelId="{511548E7-660E-4C21-A250-6E2E474E6D6C}" type="pres">
      <dgm:prSet presAssocID="{CB0195B0-50CD-46F6-A495-7D544041A7C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EDA4C8D-1E74-412E-A88F-9CA1386F4285}" type="pres">
      <dgm:prSet presAssocID="{52955797-0CBB-4017-9C78-0C1D7E5C7302}" presName="spacer" presStyleCnt="0"/>
      <dgm:spPr/>
    </dgm:pt>
    <dgm:pt modelId="{7A38DF25-9165-44AC-859F-EC224077B14D}" type="pres">
      <dgm:prSet presAssocID="{456CA8EA-671B-479B-95CD-A16D073D099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A7A114E-2564-4FDE-AFB4-866BE85C593E}" type="pres">
      <dgm:prSet presAssocID="{DFC8C2E6-8C2C-41C7-8A3F-669FE1B6B063}" presName="spacer" presStyleCnt="0"/>
      <dgm:spPr/>
    </dgm:pt>
    <dgm:pt modelId="{81DAB15C-B3A1-468B-8F4D-828949B2607C}" type="pres">
      <dgm:prSet presAssocID="{92B47330-B4C7-425B-BA36-1829F4B5AF2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75CF816-FDEA-48AF-B066-42592FD18659}" type="presOf" srcId="{92B47330-B4C7-425B-BA36-1829F4B5AF2E}" destId="{81DAB15C-B3A1-468B-8F4D-828949B2607C}" srcOrd="0" destOrd="0" presId="urn:microsoft.com/office/officeart/2005/8/layout/vList2"/>
    <dgm:cxn modelId="{6B8DE83F-4A8F-42CC-B9A6-D760E1907EDF}" srcId="{64129555-52C4-46AA-81E0-04D253FCB63D}" destId="{92B47330-B4C7-425B-BA36-1829F4B5AF2E}" srcOrd="2" destOrd="0" parTransId="{1B5781EF-7264-4323-8996-606999FF88CD}" sibTransId="{727411D7-0047-4A69-81E5-9BA473FBD755}"/>
    <dgm:cxn modelId="{A46E165D-E3B0-4431-929F-13B7B0697C74}" srcId="{64129555-52C4-46AA-81E0-04D253FCB63D}" destId="{CB0195B0-50CD-46F6-A495-7D544041A7C5}" srcOrd="0" destOrd="0" parTransId="{DFC3F786-8ACA-44AB-9DAA-9E749E308A5A}" sibTransId="{52955797-0CBB-4017-9C78-0C1D7E5C7302}"/>
    <dgm:cxn modelId="{24C18B4E-C82C-4A7F-9F2B-596D41CD9A06}" type="presOf" srcId="{64129555-52C4-46AA-81E0-04D253FCB63D}" destId="{F5D8C210-EC0A-423D-8E32-60DD8917563B}" srcOrd="0" destOrd="0" presId="urn:microsoft.com/office/officeart/2005/8/layout/vList2"/>
    <dgm:cxn modelId="{8879A571-642E-4E4E-A26A-10F19F220514}" type="presOf" srcId="{456CA8EA-671B-479B-95CD-A16D073D0991}" destId="{7A38DF25-9165-44AC-859F-EC224077B14D}" srcOrd="0" destOrd="0" presId="urn:microsoft.com/office/officeart/2005/8/layout/vList2"/>
    <dgm:cxn modelId="{37BCB780-F5A0-4FC0-8192-C19F83F99676}" type="presOf" srcId="{CB0195B0-50CD-46F6-A495-7D544041A7C5}" destId="{511548E7-660E-4C21-A250-6E2E474E6D6C}" srcOrd="0" destOrd="0" presId="urn:microsoft.com/office/officeart/2005/8/layout/vList2"/>
    <dgm:cxn modelId="{04A895E6-688A-4454-99D4-CC59A83CC4AA}" srcId="{64129555-52C4-46AA-81E0-04D253FCB63D}" destId="{456CA8EA-671B-479B-95CD-A16D073D0991}" srcOrd="1" destOrd="0" parTransId="{83909B80-11F5-4682-AD80-4C6C6F9FC85B}" sibTransId="{DFC8C2E6-8C2C-41C7-8A3F-669FE1B6B063}"/>
    <dgm:cxn modelId="{D454682E-F876-45E1-826C-F3D81F3C694A}" type="presParOf" srcId="{F5D8C210-EC0A-423D-8E32-60DD8917563B}" destId="{511548E7-660E-4C21-A250-6E2E474E6D6C}" srcOrd="0" destOrd="0" presId="urn:microsoft.com/office/officeart/2005/8/layout/vList2"/>
    <dgm:cxn modelId="{D944537A-E266-42CF-A9BE-067E24D422F9}" type="presParOf" srcId="{F5D8C210-EC0A-423D-8E32-60DD8917563B}" destId="{8EDA4C8D-1E74-412E-A88F-9CA1386F4285}" srcOrd="1" destOrd="0" presId="urn:microsoft.com/office/officeart/2005/8/layout/vList2"/>
    <dgm:cxn modelId="{792B2CF1-87A9-47ED-950A-107539980A6F}" type="presParOf" srcId="{F5D8C210-EC0A-423D-8E32-60DD8917563B}" destId="{7A38DF25-9165-44AC-859F-EC224077B14D}" srcOrd="2" destOrd="0" presId="urn:microsoft.com/office/officeart/2005/8/layout/vList2"/>
    <dgm:cxn modelId="{A0CFB762-762E-4645-AA01-75DC1663BE80}" type="presParOf" srcId="{F5D8C210-EC0A-423D-8E32-60DD8917563B}" destId="{BA7A114E-2564-4FDE-AFB4-866BE85C593E}" srcOrd="3" destOrd="0" presId="urn:microsoft.com/office/officeart/2005/8/layout/vList2"/>
    <dgm:cxn modelId="{ADC6A926-9355-4D23-864D-C6D2B976D9BE}" type="presParOf" srcId="{F5D8C210-EC0A-423D-8E32-60DD8917563B}" destId="{81DAB15C-B3A1-468B-8F4D-828949B2607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548E7-660E-4C21-A250-6E2E474E6D6C}">
      <dsp:nvSpPr>
        <dsp:cNvPr id="0" name=""/>
        <dsp:cNvSpPr/>
      </dsp:nvSpPr>
      <dsp:spPr>
        <a:xfrm>
          <a:off x="0" y="606225"/>
          <a:ext cx="7638742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4000" kern="1200" dirty="0">
              <a:latin typeface="Arial"/>
            </a:rPr>
            <a:t>WHAT IS FORCED</a:t>
          </a:r>
          <a:r>
            <a:rPr lang="en-IE" sz="4000" kern="1200" dirty="0"/>
            <a:t> LABOUR?</a:t>
          </a:r>
        </a:p>
      </dsp:txBody>
      <dsp:txXfrm>
        <a:off x="59399" y="665624"/>
        <a:ext cx="7519944" cy="1098002"/>
      </dsp:txXfrm>
    </dsp:sp>
    <dsp:sp modelId="{7A38DF25-9165-44AC-859F-EC224077B14D}">
      <dsp:nvSpPr>
        <dsp:cNvPr id="0" name=""/>
        <dsp:cNvSpPr/>
      </dsp:nvSpPr>
      <dsp:spPr>
        <a:xfrm>
          <a:off x="0" y="2010225"/>
          <a:ext cx="7638742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4000" kern="1200" dirty="0">
              <a:latin typeface="Arial"/>
            </a:rPr>
            <a:t>WHAT IS THE EU DOING?</a:t>
          </a:r>
        </a:p>
      </dsp:txBody>
      <dsp:txXfrm>
        <a:off x="59399" y="2069624"/>
        <a:ext cx="7519944" cy="1098002"/>
      </dsp:txXfrm>
    </dsp:sp>
    <dsp:sp modelId="{81DAB15C-B3A1-468B-8F4D-828949B2607C}">
      <dsp:nvSpPr>
        <dsp:cNvPr id="0" name=""/>
        <dsp:cNvSpPr/>
      </dsp:nvSpPr>
      <dsp:spPr>
        <a:xfrm>
          <a:off x="0" y="3414225"/>
          <a:ext cx="7638742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4000" kern="1200" dirty="0"/>
            <a:t>THE </a:t>
          </a:r>
          <a:r>
            <a:rPr lang="en-IE" sz="4000" kern="1200" dirty="0">
              <a:latin typeface="Arial"/>
            </a:rPr>
            <a:t>PROPOSAL</a:t>
          </a:r>
          <a:endParaRPr lang="en-IE" sz="4000" kern="1200" dirty="0"/>
        </a:p>
      </dsp:txBody>
      <dsp:txXfrm>
        <a:off x="59399" y="3473624"/>
        <a:ext cx="7519944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Update/add/delete parts of the</a:t>
            </a:r>
            <a:r>
              <a:rPr lang="en-IE" baseline="0"/>
              <a:t> copy right notice where appropriate.</a:t>
            </a:r>
          </a:p>
          <a:p>
            <a:r>
              <a:rPr lang="en-IE" baseline="0"/>
              <a:t>More information: </a:t>
            </a:r>
            <a:r>
              <a:rPr lang="en-GB">
                <a:hlinkClick r:id="rId3"/>
              </a:rPr>
              <a:t>https://myintracomm.ec.europa.eu/corp/intellectual-property/Documents/2019_Reuse-guidelines%28CC-BY%29.pdf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slide" Target="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000" b="1"/>
              <a:t>Proposed Forced </a:t>
            </a:r>
            <a:br>
              <a:rPr lang="en-GB" sz="6000" b="1"/>
            </a:br>
            <a:r>
              <a:rPr lang="en-GB" sz="6000" b="1"/>
              <a:t>Labour Regulation </a:t>
            </a: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1350" y="4817544"/>
            <a:ext cx="6837407" cy="897754"/>
          </a:xfrm>
        </p:spPr>
        <p:txBody>
          <a:bodyPr/>
          <a:lstStyle/>
          <a:p>
            <a:r>
              <a:rPr lang="en-GB" dirty="0"/>
              <a:t>Aleksandra </a:t>
            </a:r>
            <a:r>
              <a:rPr lang="en-GB" dirty="0" err="1"/>
              <a:t>Kozlowska</a:t>
            </a:r>
            <a:endParaRPr lang="en-GB" dirty="0"/>
          </a:p>
          <a:p>
            <a:r>
              <a:rPr lang="en-GB" dirty="0"/>
              <a:t>Head of Trade Section</a:t>
            </a:r>
          </a:p>
          <a:p>
            <a:r>
              <a:rPr lang="en-GB" dirty="0"/>
              <a:t>European Economic and Trade Office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AD2166-8B7E-4769-9BAD-0675D1CFF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334" y="2039067"/>
            <a:ext cx="3244281" cy="31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813AA4-8FD7-4623-BCC3-DC2C30C1D16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All</a:t>
            </a:r>
            <a:r>
              <a:rPr lang="en-IE" b="1" dirty="0">
                <a:ea typeface="+mn-lt"/>
                <a:cs typeface="+mn-lt"/>
              </a:rPr>
              <a:t> </a:t>
            </a:r>
            <a:r>
              <a:rPr lang="en-IE" dirty="0">
                <a:ea typeface="+mn-lt"/>
                <a:cs typeface="+mn-lt"/>
              </a:rPr>
              <a:t>EU Member States have ratified the </a:t>
            </a:r>
            <a:r>
              <a:rPr lang="en-IE" b="1" dirty="0">
                <a:ea typeface="+mn-lt"/>
                <a:cs typeface="+mn-lt"/>
              </a:rPr>
              <a:t>ILO Forced Labour Convention (No  29)</a:t>
            </a:r>
            <a:r>
              <a:rPr lang="en-IE" dirty="0">
                <a:ea typeface="+mn-lt"/>
                <a:cs typeface="+mn-lt"/>
              </a:rPr>
              <a:t> and the</a:t>
            </a:r>
            <a:r>
              <a:rPr lang="en-IE" b="1" dirty="0">
                <a:ea typeface="+mn-lt"/>
                <a:cs typeface="+mn-lt"/>
              </a:rPr>
              <a:t> Abolition of Forced Labour Convention (No  105)</a:t>
            </a:r>
            <a:endParaRPr lang="en-IE" b="1" dirty="0">
              <a:cs typeface="Calibri" panose="020F0502020204030204"/>
            </a:endParaRPr>
          </a:p>
          <a:p>
            <a:r>
              <a:rPr lang="en-IE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19</a:t>
            </a:r>
            <a:r>
              <a:rPr lang="en-IE" b="1" dirty="0">
                <a:ea typeface="+mn-lt"/>
                <a:cs typeface="+mn-lt"/>
              </a:rPr>
              <a:t> </a:t>
            </a:r>
            <a:r>
              <a:rPr lang="en-IE" dirty="0">
                <a:ea typeface="+mn-lt"/>
                <a:cs typeface="+mn-lt"/>
              </a:rPr>
              <a:t>EU Member States have ratified the </a:t>
            </a:r>
            <a:r>
              <a:rPr lang="en-IE" b="1" dirty="0">
                <a:solidFill>
                  <a:srgbClr val="4D4D4D"/>
                </a:solidFill>
                <a:ea typeface="+mn-lt"/>
                <a:cs typeface="+mn-lt"/>
              </a:rPr>
              <a:t>2014 </a:t>
            </a:r>
            <a:r>
              <a:rPr lang="en-IE" b="1" dirty="0">
                <a:solidFill>
                  <a:srgbClr val="000000"/>
                </a:solidFill>
                <a:ea typeface="+mn-lt"/>
                <a:cs typeface="+mn-lt"/>
              </a:rPr>
              <a:t>Protocol </a:t>
            </a:r>
            <a:r>
              <a:rPr lang="en-IE" dirty="0">
                <a:ea typeface="+mn-lt"/>
                <a:cs typeface="+mn-lt"/>
              </a:rPr>
              <a:t>to the Forced Labour Convention</a:t>
            </a:r>
            <a:endParaRPr lang="en-IE" dirty="0">
              <a:cs typeface="Calibri" panose="020F0502020204030204"/>
            </a:endParaRPr>
          </a:p>
          <a:p>
            <a:r>
              <a:rPr lang="en-IE" dirty="0">
                <a:ea typeface="+mn-lt"/>
                <a:cs typeface="+mn-lt"/>
              </a:rPr>
              <a:t>Member States’ national initiatives on Business and Human Rights and Responsible Business Conduct</a:t>
            </a:r>
            <a:endParaRPr lang="en-IE" dirty="0">
              <a:cs typeface="Arial"/>
            </a:endParaRPr>
          </a:p>
          <a:p>
            <a:pPr lvl="1"/>
            <a:r>
              <a:rPr lang="en-IE" sz="2400" dirty="0">
                <a:cs typeface="Arial"/>
              </a:rPr>
              <a:t>National Action Plans</a:t>
            </a:r>
          </a:p>
          <a:p>
            <a:pPr lvl="1"/>
            <a:r>
              <a:rPr lang="en-IE" sz="2400" dirty="0">
                <a:cs typeface="Arial"/>
              </a:rPr>
              <a:t>Due diligence legislation </a:t>
            </a:r>
          </a:p>
          <a:p>
            <a:endParaRPr lang="en-IE" dirty="0"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7924F0-BD42-405C-9929-68268E6BB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Specific legislation and other policies in EU Member States 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38289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0">
            <a:extLst>
              <a:ext uri="{FF2B5EF4-FFF2-40B4-BE49-F238E27FC236}">
                <a16:creationId xmlns:a16="http://schemas.microsoft.com/office/drawing/2014/main" id="{911E122D-6074-4F3F-8661-179BE0D36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" y="0"/>
            <a:ext cx="12186679" cy="2035175"/>
          </a:xfrm>
          <a:prstGeom prst="rect">
            <a:avLst/>
          </a:prstGeom>
          <a:effectLst>
            <a:innerShdw blurRad="787400" dist="838200" dir="5400000">
              <a:prstClr val="black">
                <a:alpha val="67000"/>
              </a:prstClr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7361E91-0AC2-4993-9C8D-A5B272D58B54}"/>
              </a:ext>
            </a:extLst>
          </p:cNvPr>
          <p:cNvSpPr txBox="1">
            <a:spLocks/>
          </p:cNvSpPr>
          <p:nvPr/>
        </p:nvSpPr>
        <p:spPr>
          <a:xfrm>
            <a:off x="838199" y="1154067"/>
            <a:ext cx="10515600" cy="782357"/>
          </a:xfrm>
          <a:prstGeom prst="rect">
            <a:avLst/>
          </a:prstGeom>
          <a:noFill/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International context: cooperation with partners</a:t>
            </a:r>
            <a:endParaRPr lang="en-IE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9EB8AD1-14DF-49F3-B1B5-4F977E3A3790}"/>
              </a:ext>
            </a:extLst>
          </p:cNvPr>
          <p:cNvSpPr txBox="1">
            <a:spLocks/>
          </p:cNvSpPr>
          <p:nvPr/>
        </p:nvSpPr>
        <p:spPr>
          <a:xfrm>
            <a:off x="755073" y="2524947"/>
            <a:ext cx="10905699" cy="388190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BE" sz="2400" dirty="0"/>
              <a:t> Trade instruments (TSD, GSP)</a:t>
            </a:r>
            <a:endParaRPr lang="fr-BE" sz="2400" dirty="0">
              <a:cs typeface="Arial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BE" sz="2400" dirty="0"/>
              <a:t> </a:t>
            </a:r>
            <a:r>
              <a:rPr lang="fr-BE" sz="2400" dirty="0" err="1"/>
              <a:t>Bilateral</a:t>
            </a:r>
            <a:r>
              <a:rPr lang="fr-BE" sz="2400" dirty="0"/>
              <a:t> fora (</a:t>
            </a:r>
            <a:r>
              <a:rPr lang="fr-BE" sz="2400" dirty="0" err="1"/>
              <a:t>e.g</a:t>
            </a:r>
            <a:r>
              <a:rPr lang="fr-BE" sz="2400" dirty="0"/>
              <a:t>. </a:t>
            </a:r>
            <a:r>
              <a:rPr lang="fr-BE" sz="2400" dirty="0" err="1"/>
              <a:t>human</a:t>
            </a:r>
            <a:r>
              <a:rPr lang="fr-BE" sz="2400" dirty="0"/>
              <a:t> </a:t>
            </a:r>
            <a:r>
              <a:rPr lang="fr-BE" sz="2400" dirty="0" err="1"/>
              <a:t>rights</a:t>
            </a:r>
            <a:r>
              <a:rPr lang="fr-BE" sz="2400" dirty="0"/>
              <a:t> dialogues), engagement </a:t>
            </a:r>
            <a:r>
              <a:rPr lang="fr-BE" sz="2400" dirty="0" err="1"/>
              <a:t>with</a:t>
            </a:r>
            <a:r>
              <a:rPr lang="fr-BE" sz="2400" dirty="0"/>
              <a:t> </a:t>
            </a:r>
            <a:r>
              <a:rPr lang="fr-BE" sz="2400" dirty="0" err="1"/>
              <a:t>like-minded</a:t>
            </a:r>
            <a:r>
              <a:rPr lang="fr-BE" sz="2400" dirty="0"/>
              <a:t> countries (US, Canada, </a:t>
            </a:r>
            <a:r>
              <a:rPr lang="fr-BE" sz="2400" dirty="0" err="1"/>
              <a:t>Switzerland</a:t>
            </a:r>
            <a:r>
              <a:rPr lang="fr-BE" sz="2400" dirty="0"/>
              <a:t> etc.)</a:t>
            </a:r>
            <a:endParaRPr lang="fr-BE" sz="2400" dirty="0">
              <a:cs typeface="Arial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BE" sz="2400" dirty="0"/>
              <a:t> </a:t>
            </a:r>
            <a:r>
              <a:rPr lang="fr-BE" sz="2400" dirty="0" err="1"/>
              <a:t>Multilateral</a:t>
            </a:r>
            <a:r>
              <a:rPr lang="fr-BE" sz="2400" dirty="0"/>
              <a:t> fora (</a:t>
            </a:r>
            <a:r>
              <a:rPr lang="fr-BE" sz="2400" dirty="0" err="1"/>
              <a:t>e.g</a:t>
            </a:r>
            <a:r>
              <a:rPr lang="fr-BE" sz="2400" dirty="0"/>
              <a:t>. G7) </a:t>
            </a:r>
            <a:endParaRPr lang="fr-BE" sz="2400" dirty="0">
              <a:cs typeface="Arial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BE" sz="2400" dirty="0"/>
              <a:t> International organisations (ILO, UN, OECD)</a:t>
            </a:r>
            <a:endParaRPr lang="fr-BE" sz="2400" dirty="0">
              <a:cs typeface="Arial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BE" sz="2400" dirty="0"/>
              <a:t> Support </a:t>
            </a:r>
            <a:r>
              <a:rPr lang="fr-BE" sz="2400" dirty="0" err="1"/>
              <a:t>measures</a:t>
            </a:r>
            <a:r>
              <a:rPr lang="fr-BE" sz="2400" dirty="0"/>
              <a:t> / </a:t>
            </a:r>
            <a:r>
              <a:rPr lang="fr-BE" sz="2400" dirty="0" err="1"/>
              <a:t>technical</a:t>
            </a:r>
            <a:r>
              <a:rPr lang="fr-BE" sz="2400" dirty="0"/>
              <a:t> assistance</a:t>
            </a:r>
            <a:endParaRPr lang="fr-BE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7151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AC072-5A8B-1BE8-CD24-35D225E081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cs typeface="Arial"/>
              </a:rPr>
              <a:t>THE PROPOSAL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07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1D03D73F-AD43-493E-AFA7-163548486C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58" b="37458"/>
          <a:stretch/>
        </p:blipFill>
        <p:spPr>
          <a:xfrm>
            <a:off x="0" y="0"/>
            <a:ext cx="12192000" cy="20351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innerShdw blurRad="787400" dist="838200" dir="5400000">
              <a:prstClr val="black">
                <a:alpha val="67000"/>
              </a:prstClr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4960865-0984-4E4B-848E-A2D1CA696309}"/>
              </a:ext>
            </a:extLst>
          </p:cNvPr>
          <p:cNvSpPr txBox="1">
            <a:spLocks/>
          </p:cNvSpPr>
          <p:nvPr/>
        </p:nvSpPr>
        <p:spPr>
          <a:xfrm>
            <a:off x="838200" y="829742"/>
            <a:ext cx="10515600" cy="7823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+mn-lt"/>
              </a:rPr>
              <a:t>Proposed instrument: a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marketing ban products made with forced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labour</a:t>
            </a:r>
            <a:endParaRPr lang="en-US" b="1" dirty="0">
              <a:solidFill>
                <a:schemeClr val="bg1"/>
              </a:solidFill>
              <a:latin typeface="+mn-lt"/>
            </a:endParaRPr>
          </a:p>
          <a:p>
            <a:endParaRPr lang="en-BE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0A1FE03F-BD2F-4B30-895F-FD412315D35C}"/>
              </a:ext>
            </a:extLst>
          </p:cNvPr>
          <p:cNvSpPr txBox="1">
            <a:spLocks/>
          </p:cNvSpPr>
          <p:nvPr/>
        </p:nvSpPr>
        <p:spPr>
          <a:xfrm>
            <a:off x="570345" y="2189739"/>
            <a:ext cx="11150600" cy="397091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EU-manufactured products (for domestic consumption and exports) and imported products</a:t>
            </a:r>
            <a:endParaRPr lang="en-US" sz="2400" dirty="0">
              <a:cs typeface="Arial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a typeface="+mn-lt"/>
                <a:cs typeface="+mn-lt"/>
              </a:rPr>
              <a:t>Built on international standards and on </a:t>
            </a:r>
            <a:r>
              <a:rPr lang="en-US" sz="2400">
                <a:ea typeface="+mn-lt"/>
                <a:cs typeface="+mn-lt"/>
              </a:rPr>
              <a:t>international cooperation</a:t>
            </a:r>
            <a:endParaRPr lang="en-US" sz="2400" dirty="0">
              <a:ea typeface="+mn-lt"/>
              <a:cs typeface="+mn-lt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Risk-based enforcement by Member States' competent authorities (in cooperation with other national authorities, notably customs) </a:t>
            </a:r>
            <a:endParaRPr lang="en-US" sz="2400" dirty="0">
              <a:cs typeface="Arial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Coordination role by European Commission</a:t>
            </a:r>
            <a:endParaRPr lang="en-US" sz="2400" dirty="0">
              <a:cs typeface="Arial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fr-B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475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2B78D33-EAAE-4F35-9A46-7A8048FBB11F}"/>
              </a:ext>
            </a:extLst>
          </p:cNvPr>
          <p:cNvCxnSpPr>
            <a:cxnSpLocks/>
          </p:cNvCxnSpPr>
          <p:nvPr/>
        </p:nvCxnSpPr>
        <p:spPr>
          <a:xfrm flipH="1">
            <a:off x="10308319" y="3216495"/>
            <a:ext cx="2" cy="49029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B2AC1229-97CF-495F-AA67-088E394A8850}"/>
              </a:ext>
            </a:extLst>
          </p:cNvPr>
          <p:cNvSpPr/>
          <p:nvPr/>
        </p:nvSpPr>
        <p:spPr>
          <a:xfrm>
            <a:off x="5124472" y="3396738"/>
            <a:ext cx="1608935" cy="1623050"/>
          </a:xfrm>
          <a:prstGeom prst="roundRect">
            <a:avLst>
              <a:gd name="adj" fmla="val 3027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4D4D4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4D4D4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4D4D4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Investigation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21034578-4FFF-4D0B-A059-C7E86FCE3F17}"/>
              </a:ext>
            </a:extLst>
          </p:cNvPr>
          <p:cNvSpPr/>
          <p:nvPr/>
        </p:nvSpPr>
        <p:spPr>
          <a:xfrm>
            <a:off x="9602549" y="3401772"/>
            <a:ext cx="1474311" cy="2035063"/>
          </a:xfrm>
          <a:prstGeom prst="roundRect">
            <a:avLst>
              <a:gd name="adj" fmla="val 3315"/>
            </a:avLst>
          </a:prstGeom>
          <a:solidFill>
            <a:srgbClr val="559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4D4D4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4D4D4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4D4D4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4D4D4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Enforcement in the EU and at the border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600" b="1" i="0" u="none" strike="noStrike" kern="1200" cap="none" spc="0" normalizeH="0" baseline="0" noProof="0">
              <a:ln>
                <a:noFill/>
              </a:ln>
              <a:solidFill>
                <a:srgbClr val="4D4D4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0331B6EB-0299-4806-B793-63C5E899CEEE}"/>
              </a:ext>
            </a:extLst>
          </p:cNvPr>
          <p:cNvSpPr/>
          <p:nvPr/>
        </p:nvSpPr>
        <p:spPr>
          <a:xfrm>
            <a:off x="7120727" y="3396738"/>
            <a:ext cx="2125921" cy="2040097"/>
          </a:xfrm>
          <a:prstGeom prst="roundRect">
            <a:avLst>
              <a:gd name="adj" fmla="val 3451"/>
            </a:avLst>
          </a:prstGeom>
          <a:solidFill>
            <a:srgbClr val="5FA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Marketing prohibition and withdrawal</a:t>
            </a:r>
            <a:r>
              <a:rPr kumimoji="0" lang="en-US" sz="1600" b="1" i="0" u="none" strike="noStrike" kern="1200" cap="none" spc="0" normalizeH="0" noProof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from EU market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4D4D4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B2E4A6-56B3-490A-B1CA-DAFAABF8CF3D}"/>
              </a:ext>
            </a:extLst>
          </p:cNvPr>
          <p:cNvSpPr txBox="1"/>
          <p:nvPr/>
        </p:nvSpPr>
        <p:spPr>
          <a:xfrm>
            <a:off x="3910733" y="1841006"/>
            <a:ext cx="1805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>
                <a:ln>
                  <a:noFill/>
                </a:ln>
                <a:solidFill>
                  <a:srgbClr val="D3E8F9">
                    <a:lumMod val="9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substantiated concerns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130530-58A1-4108-984D-B6FE9D22E1DD}"/>
              </a:ext>
            </a:extLst>
          </p:cNvPr>
          <p:cNvCxnSpPr>
            <a:cxnSpLocks/>
          </p:cNvCxnSpPr>
          <p:nvPr/>
        </p:nvCxnSpPr>
        <p:spPr>
          <a:xfrm flipH="1">
            <a:off x="1953394" y="3182759"/>
            <a:ext cx="1" cy="42125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272C68-E351-4BF4-AF96-770B80F0F6B7}"/>
              </a:ext>
            </a:extLst>
          </p:cNvPr>
          <p:cNvCxnSpPr>
            <a:cxnSpLocks/>
          </p:cNvCxnSpPr>
          <p:nvPr/>
        </p:nvCxnSpPr>
        <p:spPr>
          <a:xfrm flipH="1">
            <a:off x="3996914" y="3187588"/>
            <a:ext cx="1" cy="49667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D1BE9-B1B7-4ACB-8364-612F6EBD1AD2}"/>
              </a:ext>
            </a:extLst>
          </p:cNvPr>
          <p:cNvCxnSpPr>
            <a:cxnSpLocks/>
          </p:cNvCxnSpPr>
          <p:nvPr/>
        </p:nvCxnSpPr>
        <p:spPr>
          <a:xfrm flipH="1">
            <a:off x="5901008" y="3145995"/>
            <a:ext cx="2" cy="49029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945FDE-AAFB-4356-A2CE-609DE09887B3}"/>
              </a:ext>
            </a:extLst>
          </p:cNvPr>
          <p:cNvCxnSpPr>
            <a:cxnSpLocks/>
          </p:cNvCxnSpPr>
          <p:nvPr/>
        </p:nvCxnSpPr>
        <p:spPr>
          <a:xfrm flipH="1">
            <a:off x="8145787" y="3209077"/>
            <a:ext cx="1" cy="421254"/>
          </a:xfrm>
          <a:prstGeom prst="line">
            <a:avLst/>
          </a:prstGeom>
          <a:ln w="38100">
            <a:solidFill>
              <a:srgbClr val="5FA1D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ounded Rectangle 30">
            <a:extLst>
              <a:ext uri="{FF2B5EF4-FFF2-40B4-BE49-F238E27FC236}">
                <a16:creationId xmlns:a16="http://schemas.microsoft.com/office/drawing/2014/main" id="{CD1C5D42-CBCA-456B-9C1A-0E1DCFB5CE80}"/>
              </a:ext>
            </a:extLst>
          </p:cNvPr>
          <p:cNvSpPr/>
          <p:nvPr/>
        </p:nvSpPr>
        <p:spPr>
          <a:xfrm>
            <a:off x="3164595" y="3396738"/>
            <a:ext cx="1572556" cy="1637761"/>
          </a:xfrm>
          <a:prstGeom prst="roundRect">
            <a:avLst>
              <a:gd name="adj" fmla="val 5038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4D4D4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4D4D4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Preliminary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phase</a:t>
            </a:r>
          </a:p>
        </p:txBody>
      </p:sp>
      <p:sp>
        <p:nvSpPr>
          <p:cNvPr id="13" name="Rounded Rectangle 31">
            <a:extLst>
              <a:ext uri="{FF2B5EF4-FFF2-40B4-BE49-F238E27FC236}">
                <a16:creationId xmlns:a16="http://schemas.microsoft.com/office/drawing/2014/main" id="{FABE5515-B51C-44DA-99C4-1ECA7C87C3FE}"/>
              </a:ext>
            </a:extLst>
          </p:cNvPr>
          <p:cNvSpPr/>
          <p:nvPr/>
        </p:nvSpPr>
        <p:spPr>
          <a:xfrm>
            <a:off x="1089660" y="3396738"/>
            <a:ext cx="1687614" cy="2168124"/>
          </a:xfrm>
          <a:prstGeom prst="roundRect">
            <a:avLst>
              <a:gd name="adj" fmla="val 2941"/>
            </a:avLst>
          </a:prstGeom>
          <a:solidFill>
            <a:schemeClr val="bg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4D4D4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Submissions/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Indicators/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Database/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9ABDE2-3C1B-4215-A782-F0CCF339328D}"/>
              </a:ext>
            </a:extLst>
          </p:cNvPr>
          <p:cNvSpPr txBox="1"/>
          <p:nvPr/>
        </p:nvSpPr>
        <p:spPr>
          <a:xfrm>
            <a:off x="6009006" y="132135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800" b="1" i="0" u="none" strike="noStrike" kern="1200" cap="none" spc="0" normalizeH="0" baseline="0" noProof="0">
                <a:ln>
                  <a:noFill/>
                </a:ln>
                <a:solidFill>
                  <a:srgbClr val="D3E8F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evidence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822A3D-6F9D-4EBF-8694-0942250E3429}"/>
              </a:ext>
            </a:extLst>
          </p:cNvPr>
          <p:cNvSpPr txBox="1"/>
          <p:nvPr/>
        </p:nvSpPr>
        <p:spPr>
          <a:xfrm>
            <a:off x="8233291" y="2101956"/>
            <a:ext cx="1713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>
                <a:ln>
                  <a:noFill/>
                </a:ln>
                <a:solidFill>
                  <a:srgbClr val="5FA1D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review possible</a:t>
            </a:r>
            <a:endParaRPr kumimoji="0" lang="en-BE" sz="1800" b="1" i="0" u="none" strike="noStrike" kern="1200" cap="none" spc="0" normalizeH="0" baseline="0" noProof="0">
              <a:ln>
                <a:noFill/>
              </a:ln>
              <a:solidFill>
                <a:srgbClr val="5FA1D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6D812D-FA7D-4C89-9281-C5391E1E0798}"/>
              </a:ext>
            </a:extLst>
          </p:cNvPr>
          <p:cNvSpPr/>
          <p:nvPr/>
        </p:nvSpPr>
        <p:spPr>
          <a:xfrm>
            <a:off x="1604683" y="2485336"/>
            <a:ext cx="697423" cy="6974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 HEBREW SCHOLAR LIGHT" pitchFamily="2" charset="-79"/>
                <a:hlinkClick r:id="rId2" action="ppaction://hlinksldjump"/>
              </a:rPr>
              <a:t>1</a:t>
            </a:r>
            <a:endParaRPr kumimoji="0" lang="en-BE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 HEBREW SCHOLAR LIGHT" pitchFamily="2" charset="-79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3897679-8A07-444E-BD66-F5CC63337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920" y="3542949"/>
            <a:ext cx="681653" cy="7018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43B9D0-66A5-4008-82DA-5104CD5DF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431" y="3568023"/>
            <a:ext cx="729582" cy="7295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A76121-9B7F-48E3-B1D5-5122CF19F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707" y="3630331"/>
            <a:ext cx="663525" cy="6635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E82A91-C7B0-4C8E-8086-C5E60A3809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0729" y="3546628"/>
            <a:ext cx="648678" cy="6486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F076A7-84EF-4552-AF5D-0303510691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9173" y="3514447"/>
            <a:ext cx="758854" cy="75885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E55405-726C-42FE-808D-2453CD218A89}"/>
              </a:ext>
            </a:extLst>
          </p:cNvPr>
          <p:cNvCxnSpPr>
            <a:cxnSpLocks/>
          </p:cNvCxnSpPr>
          <p:nvPr/>
        </p:nvCxnSpPr>
        <p:spPr>
          <a:xfrm flipH="1">
            <a:off x="4813377" y="2459411"/>
            <a:ext cx="1" cy="49667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91B467-B45E-443E-8480-D86C8A17CDE1}"/>
              </a:ext>
            </a:extLst>
          </p:cNvPr>
          <p:cNvCxnSpPr>
            <a:cxnSpLocks/>
          </p:cNvCxnSpPr>
          <p:nvPr/>
        </p:nvCxnSpPr>
        <p:spPr>
          <a:xfrm flipH="1">
            <a:off x="6587629" y="2459411"/>
            <a:ext cx="2" cy="49029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37EAC7-227B-4641-9DBE-337D48FE0F19}"/>
              </a:ext>
            </a:extLst>
          </p:cNvPr>
          <p:cNvCxnSpPr>
            <a:cxnSpLocks/>
          </p:cNvCxnSpPr>
          <p:nvPr/>
        </p:nvCxnSpPr>
        <p:spPr>
          <a:xfrm flipH="1">
            <a:off x="9090255" y="2459411"/>
            <a:ext cx="1" cy="421254"/>
          </a:xfrm>
          <a:prstGeom prst="line">
            <a:avLst/>
          </a:prstGeom>
          <a:ln w="38100">
            <a:solidFill>
              <a:srgbClr val="5FA1D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ight Arrow 12">
            <a:extLst>
              <a:ext uri="{FF2B5EF4-FFF2-40B4-BE49-F238E27FC236}">
                <a16:creationId xmlns:a16="http://schemas.microsoft.com/office/drawing/2014/main" id="{BA55612D-95F7-43B9-841A-D0D0E63131DE}"/>
              </a:ext>
            </a:extLst>
          </p:cNvPr>
          <p:cNvSpPr/>
          <p:nvPr/>
        </p:nvSpPr>
        <p:spPr>
          <a:xfrm>
            <a:off x="2050033" y="2620390"/>
            <a:ext cx="7904588" cy="586262"/>
          </a:xfrm>
          <a:prstGeom prst="rightArrow">
            <a:avLst/>
          </a:prstGeom>
          <a:gradFill>
            <a:gsLst>
              <a:gs pos="100000">
                <a:schemeClr val="bg2"/>
              </a:gs>
              <a:gs pos="0">
                <a:srgbClr val="4A89C1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658AEE6-4B9C-4B7C-866E-C32DCC527ED3}"/>
              </a:ext>
            </a:extLst>
          </p:cNvPr>
          <p:cNvSpPr/>
          <p:nvPr/>
        </p:nvSpPr>
        <p:spPr>
          <a:xfrm>
            <a:off x="3641161" y="2508352"/>
            <a:ext cx="697423" cy="69742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 Nova Light" panose="020F0302020204030204" pitchFamily="34" charset="0"/>
                <a:hlinkClick r:id="rId8" action="ppaction://hlinksldjump"/>
              </a:rPr>
              <a:t>2</a:t>
            </a:r>
            <a:endParaRPr kumimoji="0" lang="en-BE" sz="3600" b="1" i="0" u="none" strike="noStrike" kern="1200" cap="none" spc="0" normalizeH="0" baseline="0" noProof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4D4D4D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Arial Nova Light" panose="020F030202020403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BED3B31-7C8F-47CD-A4C5-8443284F1933}"/>
              </a:ext>
            </a:extLst>
          </p:cNvPr>
          <p:cNvSpPr/>
          <p:nvPr/>
        </p:nvSpPr>
        <p:spPr>
          <a:xfrm>
            <a:off x="5543154" y="2544127"/>
            <a:ext cx="697423" cy="69742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 Nova Light" panose="020F0302020204030204" pitchFamily="34" charset="0"/>
                <a:hlinkClick r:id="" action="ppaction://noaction"/>
              </a:rPr>
              <a:t>3</a:t>
            </a:r>
            <a:endParaRPr kumimoji="0" lang="en-BE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 Nova Light" panose="020F030202020403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C66C74F-DCEC-4FEB-9E5B-94892F06E5AD}"/>
              </a:ext>
            </a:extLst>
          </p:cNvPr>
          <p:cNvSpPr/>
          <p:nvPr/>
        </p:nvSpPr>
        <p:spPr>
          <a:xfrm>
            <a:off x="7802064" y="2554149"/>
            <a:ext cx="697423" cy="697423"/>
          </a:xfrm>
          <a:prstGeom prst="ellipse">
            <a:avLst/>
          </a:prstGeom>
          <a:solidFill>
            <a:srgbClr val="5FA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 Nova Light" panose="020F0302020204030204" pitchFamily="34" charset="0"/>
                <a:hlinkClick r:id="" action="ppaction://noaction"/>
              </a:rPr>
              <a:t>4</a:t>
            </a:r>
            <a:endParaRPr kumimoji="0" lang="en-BE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 Nova Light" panose="020F030202020403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6139F41-2D40-402D-BE1A-4E1C99CCC22D}"/>
              </a:ext>
            </a:extLst>
          </p:cNvPr>
          <p:cNvSpPr/>
          <p:nvPr/>
        </p:nvSpPr>
        <p:spPr>
          <a:xfrm>
            <a:off x="9954620" y="2565369"/>
            <a:ext cx="707960" cy="707960"/>
          </a:xfrm>
          <a:prstGeom prst="ellipse">
            <a:avLst/>
          </a:prstGeom>
          <a:solidFill>
            <a:srgbClr val="559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 Nova Light" panose="020F0302020204030204" pitchFamily="34" charset="0"/>
                <a:hlinkClick r:id="" action="ppaction://noaction"/>
              </a:rPr>
              <a:t>5</a:t>
            </a:r>
            <a:endParaRPr kumimoji="0" lang="en-BE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 Nova Light" panose="020F03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CD550C-99C0-4C7E-AFC5-8602D36E3385}"/>
              </a:ext>
            </a:extLst>
          </p:cNvPr>
          <p:cNvSpPr txBox="1"/>
          <p:nvPr/>
        </p:nvSpPr>
        <p:spPr>
          <a:xfrm>
            <a:off x="5854530" y="1696625"/>
            <a:ext cx="1554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E" sz="1100" b="1">
                <a:solidFill>
                  <a:schemeClr val="tx2">
                    <a:lumMod val="40000"/>
                    <a:lumOff val="60000"/>
                  </a:schemeClr>
                </a:solidFill>
              </a:rPr>
              <a:t>(In cases of non-cooperation: based on facts available)</a:t>
            </a:r>
          </a:p>
          <a:p>
            <a:pPr algn="ctr"/>
            <a:endParaRPr lang="en-BE" sz="1100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1EA2C3FF-BCFF-4D5E-8BA8-0311E9D7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Mechanism</a:t>
            </a:r>
          </a:p>
        </p:txBody>
      </p:sp>
    </p:spTree>
    <p:extLst>
      <p:ext uri="{BB962C8B-B14F-4D97-AF65-F5344CB8AC3E}">
        <p14:creationId xmlns:p14="http://schemas.microsoft.com/office/powerpoint/2010/main" val="1395624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6">
            <a:extLst>
              <a:ext uri="{FF2B5EF4-FFF2-40B4-BE49-F238E27FC236}">
                <a16:creationId xmlns:a16="http://schemas.microsoft.com/office/drawing/2014/main" id="{C2DBA810-06A1-4EF8-B0D4-A63B47760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96" b="37496"/>
          <a:stretch/>
        </p:blipFill>
        <p:spPr>
          <a:xfrm>
            <a:off x="11624" y="0"/>
            <a:ext cx="12192000" cy="2035175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3" name="Picture Placeholder 8">
            <a:extLst>
              <a:ext uri="{FF2B5EF4-FFF2-40B4-BE49-F238E27FC236}">
                <a16:creationId xmlns:a16="http://schemas.microsoft.com/office/drawing/2014/main" id="{0FBED998-AA89-431F-8898-A64B395FE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" y="0"/>
            <a:ext cx="12186676" cy="2035175"/>
          </a:xfrm>
          <a:prstGeom prst="rect">
            <a:avLst/>
          </a:prstGeom>
          <a:effectLst>
            <a:innerShdw blurRad="787400" dist="838200" dir="5400000">
              <a:prstClr val="black">
                <a:alpha val="67000"/>
              </a:prstClr>
            </a:innerShdw>
          </a:effec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B724304A-2AC2-4376-A0CE-5ED5F84278FB}"/>
              </a:ext>
            </a:extLst>
          </p:cNvPr>
          <p:cNvSpPr txBox="1">
            <a:spLocks/>
          </p:cNvSpPr>
          <p:nvPr/>
        </p:nvSpPr>
        <p:spPr>
          <a:xfrm>
            <a:off x="838199" y="802438"/>
            <a:ext cx="11012055" cy="10809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Commission’s role: coordination and tools for implementation</a:t>
            </a:r>
            <a:endParaRPr lang="en-BE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649C925-7880-4975-A797-31895C631CB4}"/>
              </a:ext>
            </a:extLst>
          </p:cNvPr>
          <p:cNvSpPr txBox="1">
            <a:spLocks/>
          </p:cNvSpPr>
          <p:nvPr/>
        </p:nvSpPr>
        <p:spPr>
          <a:xfrm>
            <a:off x="838198" y="2605930"/>
            <a:ext cx="11012055" cy="396167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BE" sz="2800" dirty="0"/>
              <a:t>Public </a:t>
            </a:r>
            <a:r>
              <a:rPr lang="en-US" sz="2800" b="1" dirty="0"/>
              <a:t>database</a:t>
            </a:r>
            <a:r>
              <a:rPr lang="en-US" sz="2800" dirty="0"/>
              <a:t> of forced </a:t>
            </a:r>
            <a:r>
              <a:rPr lang="en-US" sz="2800" dirty="0" err="1"/>
              <a:t>labour</a:t>
            </a:r>
            <a:r>
              <a:rPr lang="en-US" sz="2800" dirty="0"/>
              <a:t> risks areas or products </a:t>
            </a:r>
            <a:r>
              <a:rPr lang="fr-BE" sz="2800" dirty="0"/>
              <a:t>(by </a:t>
            </a:r>
            <a:r>
              <a:rPr lang="fr-BE" sz="2800" dirty="0" err="1"/>
              <a:t>external</a:t>
            </a:r>
            <a:r>
              <a:rPr lang="fr-BE" sz="2800" dirty="0"/>
              <a:t> expert)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BE" sz="2800" dirty="0" err="1"/>
              <a:t>Cooperation</a:t>
            </a:r>
            <a:r>
              <a:rPr lang="fr-BE" sz="2800" dirty="0"/>
              <a:t> </a:t>
            </a:r>
            <a:r>
              <a:rPr lang="fr-BE" sz="2800" dirty="0" err="1"/>
              <a:t>between</a:t>
            </a:r>
            <a:r>
              <a:rPr lang="fr-BE" sz="2800" dirty="0"/>
              <a:t> </a:t>
            </a:r>
            <a:r>
              <a:rPr lang="fr-BE" sz="2800" b="1" dirty="0" err="1"/>
              <a:t>competent</a:t>
            </a:r>
            <a:r>
              <a:rPr lang="fr-BE" sz="2800" b="1" dirty="0"/>
              <a:t> </a:t>
            </a:r>
            <a:r>
              <a:rPr lang="fr-BE" sz="2800" b="1" dirty="0" err="1"/>
              <a:t>authorities</a:t>
            </a:r>
            <a:endParaRPr lang="fr-BE" sz="2800" b="1" dirty="0"/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BE" sz="2400" dirty="0"/>
              <a:t> </a:t>
            </a:r>
            <a:r>
              <a:rPr lang="en-US" sz="2400" dirty="0"/>
              <a:t>EU Forced </a:t>
            </a:r>
            <a:r>
              <a:rPr lang="en-US" sz="2400" dirty="0" err="1"/>
              <a:t>Labour</a:t>
            </a:r>
            <a:r>
              <a:rPr lang="en-US" sz="2400" dirty="0"/>
              <a:t> Product Network</a:t>
            </a:r>
            <a:endParaRPr lang="fr-BE" sz="2400" dirty="0"/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BE" sz="2400" dirty="0"/>
              <a:t> Information and communication system </a:t>
            </a:r>
            <a:endParaRPr lang="fr-BE" sz="2400" dirty="0">
              <a:cs typeface="Arial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BE" sz="2800" b="1" dirty="0"/>
              <a:t>Guidance</a:t>
            </a:r>
            <a:r>
              <a:rPr lang="fr-BE" sz="2800" dirty="0"/>
              <a:t> for </a:t>
            </a:r>
            <a:r>
              <a:rPr lang="fr-BE" sz="2800" dirty="0" err="1"/>
              <a:t>companies</a:t>
            </a:r>
            <a:r>
              <a:rPr lang="fr-BE" sz="2800" dirty="0"/>
              <a:t> and </a:t>
            </a:r>
            <a:r>
              <a:rPr lang="fr-BE" sz="2800" dirty="0" err="1"/>
              <a:t>competent</a:t>
            </a:r>
            <a:r>
              <a:rPr lang="fr-BE" sz="2800" dirty="0"/>
              <a:t> </a:t>
            </a:r>
            <a:r>
              <a:rPr lang="fr-BE" sz="2800" dirty="0" err="1"/>
              <a:t>authorities</a:t>
            </a:r>
            <a:endParaRPr lang="fr-BE" sz="2800" dirty="0"/>
          </a:p>
          <a:p>
            <a:pPr marL="0" indent="0">
              <a:buNone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304640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>
                <a:solidFill>
                  <a:schemeClr val="bg1"/>
                </a:solidFill>
              </a:rPr>
              <a:t>Thank you</a:t>
            </a:r>
            <a:endParaRPr lang="en-GB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85E8307-6E90-49FF-AB59-243A37714D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23296"/>
              </p:ext>
            </p:extLst>
          </p:nvPr>
        </p:nvGraphicFramePr>
        <p:xfrm>
          <a:off x="2521258" y="719666"/>
          <a:ext cx="7638742" cy="5237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78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AC072-5A8B-1BE8-CD24-35D225E08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88" y="1122362"/>
            <a:ext cx="10830659" cy="242605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cs typeface="Arial"/>
              </a:rPr>
              <a:t>WHAT IS FORCED LABOUR?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7" descr="People working in a factory&#10;&#10;Description automatically generated with low confidence">
            <a:extLst>
              <a:ext uri="{FF2B5EF4-FFF2-40B4-BE49-F238E27FC236}">
                <a16:creationId xmlns:a16="http://schemas.microsoft.com/office/drawing/2014/main" id="{C5DB484E-BE01-4216-98AE-6184F83BB8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" b="217"/>
          <a:stretch>
            <a:fillRect/>
          </a:stretch>
        </p:blipFill>
        <p:spPr>
          <a:xfrm>
            <a:off x="-60325" y="-60325"/>
            <a:ext cx="4632325" cy="6918325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136D53-9F55-4C1D-AF8F-4F57BECF4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163" y="1517727"/>
            <a:ext cx="8226040" cy="1664235"/>
          </a:xfrm>
          <a:solidFill>
            <a:schemeClr val="bg1"/>
          </a:solidFill>
        </p:spPr>
        <p:txBody>
          <a:bodyPr anchor="ctr"/>
          <a:lstStyle/>
          <a:p>
            <a:pPr marL="0" indent="0" algn="just">
              <a:buNone/>
            </a:pPr>
            <a:r>
              <a:rPr lang="en-GB" sz="2200" i="1"/>
              <a:t>All </a:t>
            </a:r>
            <a:r>
              <a:rPr lang="en-GB" sz="2200" b="1" i="1"/>
              <a:t>work or service </a:t>
            </a:r>
            <a:r>
              <a:rPr lang="en-GB" sz="2200" i="1"/>
              <a:t>which is exacted from any person under the </a:t>
            </a:r>
            <a:r>
              <a:rPr lang="en-GB" sz="2200" b="1" i="1"/>
              <a:t>menace of any penalty </a:t>
            </a:r>
            <a:r>
              <a:rPr lang="en-GB" sz="2200" i="1"/>
              <a:t>and for which the said person has </a:t>
            </a:r>
            <a:r>
              <a:rPr lang="en-GB" sz="2200" b="1" i="1"/>
              <a:t>not offered  himself voluntarily</a:t>
            </a:r>
            <a:r>
              <a:rPr lang="en-GB" sz="220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D6571B-2F1D-43CA-94BC-396A6C2AD6B9}"/>
              </a:ext>
            </a:extLst>
          </p:cNvPr>
          <p:cNvSpPr txBox="1"/>
          <p:nvPr/>
        </p:nvSpPr>
        <p:spPr>
          <a:xfrm>
            <a:off x="4897464" y="1081415"/>
            <a:ext cx="49395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0" dirty="0"/>
              <a:t>ILO definition:</a:t>
            </a:r>
          </a:p>
          <a:p>
            <a:endParaRPr lang="en-BE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590882-9803-4ABC-9952-CC3EFE9C0D78}"/>
              </a:ext>
            </a:extLst>
          </p:cNvPr>
          <p:cNvSpPr/>
          <p:nvPr/>
        </p:nvSpPr>
        <p:spPr>
          <a:xfrm>
            <a:off x="5004408" y="3881612"/>
            <a:ext cx="3552451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 dirty="0">
                <a:ea typeface="Yu Mincho" panose="02020400000000000000" pitchFamily="18" charset="-128"/>
              </a:rPr>
              <a:t>Abuse of vulnerability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 dirty="0">
                <a:ea typeface="Yu Mincho" panose="02020400000000000000" pitchFamily="18" charset="-128"/>
              </a:rPr>
              <a:t>Deception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 dirty="0">
                <a:ea typeface="Yu Mincho" panose="02020400000000000000" pitchFamily="18" charset="-128"/>
              </a:rPr>
              <a:t>Restriction of movement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 dirty="0">
                <a:ea typeface="Yu Mincho" panose="02020400000000000000" pitchFamily="18" charset="-128"/>
              </a:rPr>
              <a:t>Isolation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 dirty="0">
                <a:ea typeface="Yu Mincho" panose="02020400000000000000" pitchFamily="18" charset="-128"/>
              </a:rPr>
              <a:t>Physical and sexual violence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 dirty="0">
                <a:ea typeface="Yu Mincho" panose="02020400000000000000" pitchFamily="18" charset="-128"/>
              </a:rPr>
              <a:t>Intimidation and threats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FB8071-8BC8-4101-912C-8261873A0976}"/>
              </a:ext>
            </a:extLst>
          </p:cNvPr>
          <p:cNvSpPr/>
          <p:nvPr/>
        </p:nvSpPr>
        <p:spPr>
          <a:xfrm>
            <a:off x="8316227" y="3881612"/>
            <a:ext cx="37930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>
                <a:ea typeface="Yu Mincho" panose="02020400000000000000" pitchFamily="18" charset="-128"/>
              </a:rPr>
              <a:t>Retention of identity documents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>
                <a:ea typeface="Yu Mincho" panose="02020400000000000000" pitchFamily="18" charset="-128"/>
              </a:rPr>
              <a:t>Withholding of wages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>
                <a:ea typeface="Yu Mincho" panose="02020400000000000000" pitchFamily="18" charset="-128"/>
              </a:rPr>
              <a:t>Debt bondage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>
                <a:ea typeface="Yu Mincho" panose="02020400000000000000" pitchFamily="18" charset="-128"/>
              </a:rPr>
              <a:t>Abusive working and living conditions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>
                <a:ea typeface="Yu Mincho" panose="02020400000000000000" pitchFamily="18" charset="-128"/>
              </a:rPr>
              <a:t>Excessive overtime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7EA9E0-4994-4716-A246-E4B668A2D949}"/>
              </a:ext>
            </a:extLst>
          </p:cNvPr>
          <p:cNvSpPr txBox="1"/>
          <p:nvPr/>
        </p:nvSpPr>
        <p:spPr>
          <a:xfrm>
            <a:off x="5004408" y="3246640"/>
            <a:ext cx="500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ILO </a:t>
            </a:r>
            <a:r>
              <a:rPr lang="es-ES" sz="2400" b="1" dirty="0" err="1"/>
              <a:t>indicators</a:t>
            </a:r>
            <a:r>
              <a:rPr lang="es-ES" sz="2400" b="1" dirty="0"/>
              <a:t>: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17256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r chart&#10;&#10;Description automatically generated with low confidence">
            <a:extLst>
              <a:ext uri="{FF2B5EF4-FFF2-40B4-BE49-F238E27FC236}">
                <a16:creationId xmlns:a16="http://schemas.microsoft.com/office/drawing/2014/main" id="{8792F980-5FDF-478D-ADA1-14FDF33A4F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4" t="26124" r="61951" b="23627"/>
          <a:stretch/>
        </p:blipFill>
        <p:spPr>
          <a:xfrm>
            <a:off x="7596908" y="-7988"/>
            <a:ext cx="1878253" cy="6229648"/>
          </a:xfrm>
          <a:prstGeom prst="rect">
            <a:avLst/>
          </a:prstGeom>
        </p:spPr>
      </p:pic>
      <p:pic>
        <p:nvPicPr>
          <p:cNvPr id="6" name="Picture 5" descr="Bar chart&#10;&#10;Description automatically generated with low confidence">
            <a:extLst>
              <a:ext uri="{FF2B5EF4-FFF2-40B4-BE49-F238E27FC236}">
                <a16:creationId xmlns:a16="http://schemas.microsoft.com/office/drawing/2014/main" id="{F197358D-424F-40F6-88B2-99360C233B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1" t="48621" r="7786" b="27117"/>
          <a:stretch/>
        </p:blipFill>
        <p:spPr>
          <a:xfrm>
            <a:off x="9072919" y="812417"/>
            <a:ext cx="2189355" cy="2311686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BA7842F-A80A-4CD2-ADC8-202D5E1611C7}"/>
              </a:ext>
            </a:extLst>
          </p:cNvPr>
          <p:cNvSpPr txBox="1">
            <a:spLocks/>
          </p:cNvSpPr>
          <p:nvPr/>
        </p:nvSpPr>
        <p:spPr>
          <a:xfrm>
            <a:off x="420253" y="4223083"/>
            <a:ext cx="7176655" cy="1975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b="1" dirty="0">
                <a:ea typeface="Yu Mincho" panose="02020400000000000000" pitchFamily="18" charset="-128"/>
              </a:rPr>
              <a:t> 27.6 million people in forced labour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a typeface="Yu Mincho" panose="02020400000000000000" pitchFamily="18" charset="-128"/>
              </a:rPr>
              <a:t> 86% imposed by private actors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 </a:t>
            </a:r>
            <a:r>
              <a:rPr lang="es-ES" dirty="0" err="1"/>
              <a:t>Increase</a:t>
            </a:r>
            <a:r>
              <a:rPr lang="es-ES" dirty="0"/>
              <a:t> in </a:t>
            </a:r>
            <a:r>
              <a:rPr lang="es-ES" dirty="0" err="1"/>
              <a:t>recent</a:t>
            </a:r>
            <a:r>
              <a:rPr lang="es-ES" dirty="0"/>
              <a:t> </a:t>
            </a:r>
            <a:r>
              <a:rPr lang="es-ES" dirty="0" err="1"/>
              <a:t>years</a:t>
            </a:r>
            <a:r>
              <a:rPr lang="es-ES" dirty="0"/>
              <a:t> (24.9 </a:t>
            </a:r>
            <a:r>
              <a:rPr lang="es-ES" dirty="0" err="1"/>
              <a:t>million</a:t>
            </a:r>
            <a:r>
              <a:rPr lang="es-ES" dirty="0"/>
              <a:t> in 2016)</a:t>
            </a:r>
            <a:endParaRPr lang="en-BE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3C628488-CD1A-4C5C-9018-7475C269580C}"/>
              </a:ext>
            </a:extLst>
          </p:cNvPr>
          <p:cNvSpPr txBox="1">
            <a:spLocks/>
          </p:cNvSpPr>
          <p:nvPr/>
        </p:nvSpPr>
        <p:spPr>
          <a:xfrm>
            <a:off x="1404956" y="5777477"/>
            <a:ext cx="5605462" cy="8414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+mj-lt"/>
              </a:rPr>
              <a:t>Source: 2021 Global Estimates of Modern Slavery: Forced Labour and Forced Marriage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4394A2-68FC-439E-AC42-62D3C463A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4713">
            <a:off x="4382991" y="461683"/>
            <a:ext cx="2509371" cy="3528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F439F7-97DE-4234-B7DE-9D9090D26EF7}"/>
              </a:ext>
            </a:extLst>
          </p:cNvPr>
          <p:cNvSpPr txBox="1"/>
          <p:nvPr/>
        </p:nvSpPr>
        <p:spPr>
          <a:xfrm>
            <a:off x="560145" y="1168140"/>
            <a:ext cx="3448436" cy="211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800" b="1" dirty="0">
                <a:solidFill>
                  <a:srgbClr val="8F1838"/>
                </a:solidFill>
                <a:latin typeface="Overpass Black" pitchFamily="2" charset="77"/>
              </a:rPr>
              <a:t>ILO Global Estimates report released on</a:t>
            </a:r>
          </a:p>
          <a:p>
            <a:pPr>
              <a:lnSpc>
                <a:spcPct val="120000"/>
              </a:lnSpc>
            </a:pPr>
            <a:r>
              <a:rPr lang="en-GB" sz="2800" b="1" dirty="0">
                <a:solidFill>
                  <a:srgbClr val="8F1838"/>
                </a:solidFill>
                <a:latin typeface="Overpass Black" pitchFamily="2" charset="77"/>
              </a:rPr>
              <a:t>12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341332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CA2C21-E3E8-488D-B949-C47F65F27C83}"/>
              </a:ext>
            </a:extLst>
          </p:cNvPr>
          <p:cNvSpPr txBox="1">
            <a:spLocks/>
          </p:cNvSpPr>
          <p:nvPr/>
        </p:nvSpPr>
        <p:spPr>
          <a:xfrm>
            <a:off x="1101437" y="1825625"/>
            <a:ext cx="5313220" cy="39064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  <a:buClr>
                <a:schemeClr val="tx2"/>
              </a:buClr>
            </a:pPr>
            <a:r>
              <a:rPr lang="en-US" sz="2000" dirty="0"/>
              <a:t>Asia and the Pacific region has the highest number of people (55% of total forced </a:t>
            </a:r>
            <a:r>
              <a:rPr lang="en-US" sz="2000" dirty="0" err="1"/>
              <a:t>labour</a:t>
            </a:r>
            <a:r>
              <a:rPr lang="en-US" sz="2000" dirty="0"/>
              <a:t>)</a:t>
            </a:r>
            <a:endParaRPr lang="en-US" sz="2000" dirty="0">
              <a:cs typeface="Arial"/>
            </a:endParaRPr>
          </a:p>
          <a:p>
            <a:pPr>
              <a:spcAft>
                <a:spcPts val="1800"/>
              </a:spcAft>
              <a:buClr>
                <a:schemeClr val="tx2"/>
              </a:buClr>
            </a:pPr>
            <a:r>
              <a:rPr lang="en-US" sz="2000" dirty="0"/>
              <a:t>Arab States have the highest prevalence of forced </a:t>
            </a:r>
            <a:r>
              <a:rPr lang="en-US" sz="2000" dirty="0" err="1"/>
              <a:t>labour</a:t>
            </a:r>
            <a:r>
              <a:rPr lang="en-US" sz="2000" dirty="0"/>
              <a:t> (5.3 per thousand)</a:t>
            </a:r>
          </a:p>
          <a:p>
            <a:pPr>
              <a:spcAft>
                <a:spcPts val="1800"/>
              </a:spcAft>
              <a:buClr>
                <a:schemeClr val="tx2"/>
              </a:buClr>
            </a:pPr>
            <a:r>
              <a:rPr lang="en-US" sz="2000" dirty="0">
                <a:cs typeface="Arial"/>
              </a:rPr>
              <a:t>880,000 forced </a:t>
            </a:r>
            <a:r>
              <a:rPr lang="en-US" sz="2000" dirty="0" err="1">
                <a:cs typeface="Arial"/>
              </a:rPr>
              <a:t>labour</a:t>
            </a:r>
            <a:r>
              <a:rPr lang="en-US" sz="2000" dirty="0">
                <a:cs typeface="Arial"/>
              </a:rPr>
              <a:t> victims in the EU (in addition to forced </a:t>
            </a:r>
            <a:r>
              <a:rPr lang="en-US" sz="2000" dirty="0" err="1">
                <a:cs typeface="Arial"/>
              </a:rPr>
              <a:t>labour</a:t>
            </a:r>
            <a:r>
              <a:rPr lang="en-US" sz="2000" dirty="0">
                <a:cs typeface="Arial"/>
              </a:rPr>
              <a:t> involved in, for instance, the EU’s imports from the rest of the world) </a:t>
            </a:r>
          </a:p>
          <a:p>
            <a:pPr>
              <a:spcAft>
                <a:spcPts val="1800"/>
              </a:spcAft>
              <a:buClr>
                <a:schemeClr val="tx2"/>
              </a:buClr>
            </a:pPr>
            <a:endParaRPr lang="en-US" sz="2000" dirty="0"/>
          </a:p>
        </p:txBody>
      </p:sp>
      <p:pic>
        <p:nvPicPr>
          <p:cNvPr id="5" name="Picture 6" descr="Chart&#10;&#10;Description automatically generated">
            <a:extLst>
              <a:ext uri="{FF2B5EF4-FFF2-40B4-BE49-F238E27FC236}">
                <a16:creationId xmlns:a16="http://schemas.microsoft.com/office/drawing/2014/main" id="{1E55C51F-0B96-769D-334A-CBEFDDDE0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661" y="619609"/>
            <a:ext cx="5321146" cy="5565628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CAA8618-DA76-4E09-87C9-3DC86F402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71" y="436728"/>
            <a:ext cx="10626512" cy="887105"/>
          </a:xfrm>
        </p:spPr>
        <p:txBody>
          <a:bodyPr vert="horz" lIns="91440" tIns="45720" rIns="91440" bIns="0" rtlCol="0" anchor="b" anchorCtr="0">
            <a:normAutofit/>
          </a:bodyPr>
          <a:lstStyle/>
          <a:p>
            <a:r>
              <a:rPr lang="en-IE" sz="3200" b="1" dirty="0"/>
              <a:t>Forced labour in the world: regions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1D048A-7658-BD0A-E789-9E2C58AC8E05}"/>
              </a:ext>
            </a:extLst>
          </p:cNvPr>
          <p:cNvSpPr txBox="1">
            <a:spLocks/>
          </p:cNvSpPr>
          <p:nvPr/>
        </p:nvSpPr>
        <p:spPr>
          <a:xfrm>
            <a:off x="1316179" y="5523730"/>
            <a:ext cx="5605462" cy="8414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+mj-lt"/>
              </a:rPr>
              <a:t>Source: 2021 Global Estimates of Modern Slavery: Forced Labour and Forced Marriage</a:t>
            </a:r>
          </a:p>
        </p:txBody>
      </p:sp>
    </p:spTree>
    <p:extLst>
      <p:ext uri="{BB962C8B-B14F-4D97-AF65-F5344CB8AC3E}">
        <p14:creationId xmlns:p14="http://schemas.microsoft.com/office/powerpoint/2010/main" val="161707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E68474-3C85-79C7-4FF4-94286C7CE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0722" y="2003180"/>
            <a:ext cx="5328000" cy="26575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>
                <a:ea typeface="+mn-lt"/>
                <a:cs typeface="+mn-lt"/>
              </a:rPr>
              <a:t>“Forced </a:t>
            </a:r>
            <a:r>
              <a:rPr lang="en-US" sz="2200" dirty="0" err="1">
                <a:ea typeface="+mn-lt"/>
                <a:cs typeface="+mn-lt"/>
              </a:rPr>
              <a:t>labour</a:t>
            </a:r>
            <a:r>
              <a:rPr lang="en-US" sz="2200" dirty="0">
                <a:ea typeface="+mn-lt"/>
                <a:cs typeface="+mn-lt"/>
              </a:rPr>
              <a:t> is a concern in countries of all income levels, including the richest”</a:t>
            </a:r>
          </a:p>
          <a:p>
            <a:r>
              <a:rPr lang="en-US" sz="2200" dirty="0">
                <a:ea typeface="+mn-lt"/>
                <a:cs typeface="+mn-lt"/>
              </a:rPr>
              <a:t>Prevalence is not directly correlated with income levels</a:t>
            </a:r>
            <a:endParaRPr lang="en-US" sz="2200" dirty="0"/>
          </a:p>
          <a:p>
            <a:endParaRPr lang="en-US" dirty="0">
              <a:cs typeface="Arial"/>
            </a:endParaRPr>
          </a:p>
        </p:txBody>
      </p:sp>
      <p:pic>
        <p:nvPicPr>
          <p:cNvPr id="5" name="Picture 5" descr="Chart&#10;&#10;Description automatically generated">
            <a:extLst>
              <a:ext uri="{FF2B5EF4-FFF2-40B4-BE49-F238E27FC236}">
                <a16:creationId xmlns:a16="http://schemas.microsoft.com/office/drawing/2014/main" id="{EB144C8A-7470-6BDB-3B1D-2287C76707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6861" y="301842"/>
            <a:ext cx="4981764" cy="579084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E5BB77B-5A80-3BB6-85B2-6D85B691E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6136660" cy="819467"/>
          </a:xfrm>
        </p:spPr>
        <p:txBody>
          <a:bodyPr/>
          <a:lstStyle/>
          <a:p>
            <a:r>
              <a:rPr lang="en-US" sz="3300" b="1" dirty="0">
                <a:ea typeface="+mj-lt"/>
                <a:cs typeface="+mj-lt"/>
              </a:rPr>
              <a:t>Forced </a:t>
            </a:r>
            <a:r>
              <a:rPr lang="en-US" sz="3300" b="1" dirty="0" err="1">
                <a:ea typeface="+mj-lt"/>
                <a:cs typeface="+mj-lt"/>
              </a:rPr>
              <a:t>labour</a:t>
            </a:r>
            <a:r>
              <a:rPr lang="en-US" sz="3300" b="1" dirty="0">
                <a:ea typeface="+mj-lt"/>
                <a:cs typeface="+mj-lt"/>
              </a:rPr>
              <a:t> in the world: income distribution</a:t>
            </a:r>
            <a:endParaRPr lang="en-US" sz="3300" b="1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42BFE920-5390-0BFA-D5B3-D0D243B9471A}"/>
              </a:ext>
            </a:extLst>
          </p:cNvPr>
          <p:cNvSpPr txBox="1">
            <a:spLocks/>
          </p:cNvSpPr>
          <p:nvPr/>
        </p:nvSpPr>
        <p:spPr>
          <a:xfrm>
            <a:off x="1051399" y="5361631"/>
            <a:ext cx="5605462" cy="8414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+mj-lt"/>
              </a:rPr>
              <a:t>Source: 2021 Global Estimates of Modern Slavery: Forced Labour and Forced Marriage</a:t>
            </a:r>
          </a:p>
        </p:txBody>
      </p:sp>
    </p:spTree>
    <p:extLst>
      <p:ext uri="{BB962C8B-B14F-4D97-AF65-F5344CB8AC3E}">
        <p14:creationId xmlns:p14="http://schemas.microsoft.com/office/powerpoint/2010/main" val="3146786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AC072-5A8B-1BE8-CD24-35D225E081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cs typeface="Arial"/>
              </a:rPr>
              <a:t>WHAT IS THE EU DOING?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25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0">
            <a:extLst>
              <a:ext uri="{FF2B5EF4-FFF2-40B4-BE49-F238E27FC236}">
                <a16:creationId xmlns:a16="http://schemas.microsoft.com/office/drawing/2014/main" id="{65C65454-4E73-4CDB-8201-2B593B6A2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8" b="34368"/>
          <a:stretch>
            <a:fillRect/>
          </a:stretch>
        </p:blipFill>
        <p:spPr>
          <a:xfrm>
            <a:off x="0" y="0"/>
            <a:ext cx="12192000" cy="2035175"/>
          </a:xfrm>
          <a:prstGeom prst="rect">
            <a:avLst/>
          </a:prstGeom>
          <a:effectLst>
            <a:innerShdw blurRad="787400" dist="838200" dir="5400000">
              <a:prstClr val="black">
                <a:alpha val="67000"/>
              </a:prstClr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334CBD3-5ABA-437B-8D1F-FFCF62C79B06}"/>
              </a:ext>
            </a:extLst>
          </p:cNvPr>
          <p:cNvSpPr txBox="1">
            <a:spLocks/>
          </p:cNvSpPr>
          <p:nvPr/>
        </p:nvSpPr>
        <p:spPr>
          <a:xfrm>
            <a:off x="838200" y="1249603"/>
            <a:ext cx="10515600" cy="782357"/>
          </a:xfrm>
          <a:prstGeom prst="rect">
            <a:avLst/>
          </a:prstGeom>
          <a:noFill/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EU context: legislative and other measures</a:t>
            </a:r>
            <a:endParaRPr lang="en-IE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CA7589-245A-4276-9EC5-8F5FDA95C09F}"/>
              </a:ext>
            </a:extLst>
          </p:cNvPr>
          <p:cNvSpPr txBox="1"/>
          <p:nvPr/>
        </p:nvSpPr>
        <p:spPr>
          <a:xfrm>
            <a:off x="776899" y="2289448"/>
            <a:ext cx="10306129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200" b="1" dirty="0" err="1">
                <a:solidFill>
                  <a:schemeClr val="tx2"/>
                </a:solidFill>
              </a:rPr>
              <a:t>Instuments</a:t>
            </a:r>
            <a:r>
              <a:rPr lang="es-ES" sz="2200" b="1" dirty="0">
                <a:solidFill>
                  <a:schemeClr val="tx2"/>
                </a:solidFill>
              </a:rPr>
              <a:t> in </a:t>
            </a:r>
            <a:r>
              <a:rPr lang="es-ES" sz="2200" b="1" dirty="0" err="1">
                <a:solidFill>
                  <a:schemeClr val="tx2"/>
                </a:solidFill>
              </a:rPr>
              <a:t>force</a:t>
            </a:r>
            <a:r>
              <a:rPr lang="es-ES" sz="2200" b="1" dirty="0">
                <a:solidFill>
                  <a:schemeClr val="tx2"/>
                </a:solidFill>
              </a:rPr>
              <a:t> 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2200" dirty="0" err="1"/>
              <a:t>Conflict</a:t>
            </a:r>
            <a:r>
              <a:rPr lang="es-ES" sz="2200" dirty="0"/>
              <a:t> </a:t>
            </a:r>
            <a:r>
              <a:rPr lang="es-ES" sz="2200" dirty="0" err="1"/>
              <a:t>Minerals</a:t>
            </a:r>
            <a:r>
              <a:rPr lang="es-ES" sz="2200" dirty="0"/>
              <a:t> </a:t>
            </a:r>
            <a:r>
              <a:rPr lang="es-ES" sz="2200" dirty="0" err="1"/>
              <a:t>Regulation</a:t>
            </a:r>
            <a:r>
              <a:rPr lang="es-ES" sz="2200" dirty="0"/>
              <a:t> </a:t>
            </a:r>
            <a:endParaRPr lang="es-ES" sz="2200" dirty="0"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2200" dirty="0"/>
              <a:t>EU Anti-</a:t>
            </a:r>
            <a:r>
              <a:rPr lang="es-ES" sz="2200" dirty="0" err="1"/>
              <a:t>Trafficking</a:t>
            </a:r>
            <a:r>
              <a:rPr lang="es-ES" sz="2200" dirty="0"/>
              <a:t> Directive</a:t>
            </a:r>
            <a:endParaRPr lang="es-ES" sz="2200" dirty="0"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2200" dirty="0" err="1">
                <a:ea typeface="+mn-lt"/>
                <a:cs typeface="+mn-lt"/>
              </a:rPr>
              <a:t>Corporate</a:t>
            </a:r>
            <a:r>
              <a:rPr lang="es-ES" sz="2200" dirty="0">
                <a:ea typeface="+mn-lt"/>
                <a:cs typeface="+mn-lt"/>
              </a:rPr>
              <a:t> </a:t>
            </a:r>
            <a:r>
              <a:rPr lang="es-ES" sz="2200" dirty="0" err="1">
                <a:ea typeface="+mn-lt"/>
                <a:cs typeface="+mn-lt"/>
              </a:rPr>
              <a:t>Sustainability</a:t>
            </a:r>
            <a:r>
              <a:rPr lang="es-ES" sz="2200" dirty="0">
                <a:ea typeface="+mn-lt"/>
                <a:cs typeface="+mn-lt"/>
              </a:rPr>
              <a:t> </a:t>
            </a:r>
            <a:r>
              <a:rPr lang="es-ES" sz="2200" dirty="0" err="1">
                <a:ea typeface="+mn-lt"/>
                <a:cs typeface="+mn-lt"/>
              </a:rPr>
              <a:t>Reporting</a:t>
            </a:r>
            <a:r>
              <a:rPr lang="es-ES" sz="2200" dirty="0">
                <a:ea typeface="+mn-lt"/>
                <a:cs typeface="+mn-lt"/>
              </a:rPr>
              <a:t> Directive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2200" dirty="0" err="1"/>
              <a:t>Forced</a:t>
            </a:r>
            <a:r>
              <a:rPr lang="es-ES" sz="2200" dirty="0"/>
              <a:t> </a:t>
            </a:r>
            <a:r>
              <a:rPr lang="es-ES" sz="2200" dirty="0" err="1"/>
              <a:t>Labour</a:t>
            </a:r>
            <a:r>
              <a:rPr lang="es-ES" sz="2200" dirty="0"/>
              <a:t> </a:t>
            </a:r>
            <a:r>
              <a:rPr lang="es-ES" sz="2200" dirty="0" err="1"/>
              <a:t>Due</a:t>
            </a:r>
            <a:r>
              <a:rPr lang="es-ES" sz="2200" dirty="0"/>
              <a:t> </a:t>
            </a:r>
            <a:r>
              <a:rPr lang="es-ES" sz="2200" dirty="0" err="1"/>
              <a:t>Diligence</a:t>
            </a:r>
            <a:r>
              <a:rPr lang="es-ES" sz="2200" dirty="0"/>
              <a:t> </a:t>
            </a:r>
            <a:r>
              <a:rPr lang="es-ES" sz="2200" dirty="0" err="1"/>
              <a:t>Guidance</a:t>
            </a:r>
            <a:endParaRPr lang="es-E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9A982D-45C0-457D-8CAF-7EB9BA69278A}"/>
              </a:ext>
            </a:extLst>
          </p:cNvPr>
          <p:cNvSpPr txBox="1"/>
          <p:nvPr/>
        </p:nvSpPr>
        <p:spPr>
          <a:xfrm>
            <a:off x="838200" y="4233246"/>
            <a:ext cx="10183528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200" b="1" dirty="0">
                <a:solidFill>
                  <a:schemeClr val="tx2"/>
                </a:solidFill>
              </a:rPr>
              <a:t>Instruments in </a:t>
            </a:r>
            <a:r>
              <a:rPr lang="es-ES" sz="2200" b="1" dirty="0" err="1">
                <a:solidFill>
                  <a:schemeClr val="tx2"/>
                </a:solidFill>
              </a:rPr>
              <a:t>preparation</a:t>
            </a:r>
            <a:endParaRPr lang="es-ES" sz="2200" b="1" dirty="0">
              <a:solidFill>
                <a:schemeClr val="tx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2200" dirty="0" err="1"/>
              <a:t>Corporate</a:t>
            </a:r>
            <a:r>
              <a:rPr lang="es-ES" sz="2200" dirty="0"/>
              <a:t> </a:t>
            </a:r>
            <a:r>
              <a:rPr lang="es-ES" sz="2200" dirty="0" err="1"/>
              <a:t>Sustainability</a:t>
            </a:r>
            <a:r>
              <a:rPr lang="es-ES" sz="2200" dirty="0"/>
              <a:t> </a:t>
            </a:r>
            <a:r>
              <a:rPr lang="es-ES" sz="2200" dirty="0" err="1"/>
              <a:t>Due</a:t>
            </a:r>
            <a:r>
              <a:rPr lang="es-ES" sz="2200" dirty="0"/>
              <a:t> </a:t>
            </a:r>
            <a:r>
              <a:rPr lang="es-ES" sz="2200" dirty="0" err="1"/>
              <a:t>Diligence</a:t>
            </a:r>
            <a:r>
              <a:rPr lang="es-ES" sz="2200" dirty="0"/>
              <a:t> </a:t>
            </a:r>
            <a:r>
              <a:rPr lang="es-ES" sz="2200" dirty="0" err="1"/>
              <a:t>Directive</a:t>
            </a:r>
            <a:endParaRPr lang="es-ES" sz="2200" dirty="0"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2200" dirty="0" err="1"/>
              <a:t>Sustainable</a:t>
            </a:r>
            <a:r>
              <a:rPr lang="es-ES" sz="2200" dirty="0"/>
              <a:t> </a:t>
            </a:r>
            <a:r>
              <a:rPr lang="es-ES" sz="2200" dirty="0" err="1"/>
              <a:t>Batteries</a:t>
            </a:r>
            <a:r>
              <a:rPr lang="es-ES" sz="2200" dirty="0"/>
              <a:t> </a:t>
            </a:r>
            <a:r>
              <a:rPr lang="es-ES" sz="2200" dirty="0" err="1"/>
              <a:t>Regulation</a:t>
            </a:r>
            <a:endParaRPr lang="en-US" sz="22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2200" dirty="0" err="1"/>
              <a:t>Deforestation</a:t>
            </a:r>
            <a:r>
              <a:rPr lang="es-ES" sz="2200" dirty="0">
                <a:ea typeface="+mn-lt"/>
                <a:cs typeface="+mn-lt"/>
              </a:rPr>
              <a:t> </a:t>
            </a:r>
            <a:r>
              <a:rPr lang="es-ES" sz="2200" dirty="0" err="1">
                <a:ea typeface="+mn-lt"/>
                <a:cs typeface="+mn-lt"/>
              </a:rPr>
              <a:t>Regulation</a:t>
            </a:r>
            <a:endParaRPr lang="en-US" sz="2200" dirty="0"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ES" sz="2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53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6791DDFFC024DAA4136D92359EB10" ma:contentTypeVersion="13" ma:contentTypeDescription="Create a new document." ma:contentTypeScope="" ma:versionID="b068f1c91dd2c003c6e873dd6b86addd">
  <xsd:schema xmlns:xsd="http://www.w3.org/2001/XMLSchema" xmlns:xs="http://www.w3.org/2001/XMLSchema" xmlns:p="http://schemas.microsoft.com/office/2006/metadata/properties" xmlns:ns2="cce4269c-1bca-4c47-bcbd-0ca0cb14aa6e" xmlns:ns3="96a7f24e-e0df-4592-b6e0-4a62e251a0e5" targetNamespace="http://schemas.microsoft.com/office/2006/metadata/properties" ma:root="true" ma:fieldsID="ab1c7b26a96cad01fc5cdc5b198ed3c0" ns2:_="" ns3:_="">
    <xsd:import namespace="cce4269c-1bca-4c47-bcbd-0ca0cb14aa6e"/>
    <xsd:import namespace="96a7f24e-e0df-4592-b6e0-4a62e251a0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4269c-1bca-4c47-bcbd-0ca0cb14a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7f24e-e0df-4592-b6e0-4a62e251a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c74fd36-2fec-49d8-8c67-d0197418ed17}" ma:internalName="TaxCatchAll" ma:showField="CatchAllData" ma:web="96a7f24e-e0df-4592-b6e0-4a62e251a0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a7f24e-e0df-4592-b6e0-4a62e251a0e5" xsi:nil="true"/>
    <lcf76f155ced4ddcb4097134ff3c332f xmlns="cce4269c-1bca-4c47-bcbd-0ca0cb14aa6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3BFA8C-889B-47E8-9FD6-887ED12D7DB0}">
  <ds:schemaRefs>
    <ds:schemaRef ds:uri="96a7f24e-e0df-4592-b6e0-4a62e251a0e5"/>
    <ds:schemaRef ds:uri="cce4269c-1bca-4c47-bcbd-0ca0cb14aa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F87431-2774-4E17-BE38-8A579357848D}">
  <ds:schemaRefs>
    <ds:schemaRef ds:uri="http://schemas.microsoft.com/office/2006/documentManagement/types"/>
    <ds:schemaRef ds:uri="http://schemas.microsoft.com/office/infopath/2007/PartnerControls"/>
    <ds:schemaRef ds:uri="96a7f24e-e0df-4592-b6e0-4a62e251a0e5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ce4269c-1bca-4c47-bcbd-0ca0cb14aa6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652</Words>
  <Application>Microsoft Office PowerPoint</Application>
  <PresentationFormat>寬螢幕</PresentationFormat>
  <Paragraphs>110</Paragraphs>
  <Slides>16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Overpass Black</vt:lpstr>
      <vt:lpstr>Arial</vt:lpstr>
      <vt:lpstr>Calibri</vt:lpstr>
      <vt:lpstr>Wingdings</vt:lpstr>
      <vt:lpstr>Office Theme</vt:lpstr>
      <vt:lpstr>Proposed Forced  Labour Regulation </vt:lpstr>
      <vt:lpstr>PowerPoint 簡報</vt:lpstr>
      <vt:lpstr>WHAT IS FORCED LABOUR?</vt:lpstr>
      <vt:lpstr>PowerPoint 簡報</vt:lpstr>
      <vt:lpstr>PowerPoint 簡報</vt:lpstr>
      <vt:lpstr>Forced labour in the world: regions</vt:lpstr>
      <vt:lpstr>Forced labour in the world: income distribution</vt:lpstr>
      <vt:lpstr>WHAT IS THE EU DOING?</vt:lpstr>
      <vt:lpstr>PowerPoint 簡報</vt:lpstr>
      <vt:lpstr>Specific legislation and other policies in EU Member States </vt:lpstr>
      <vt:lpstr>PowerPoint 簡報</vt:lpstr>
      <vt:lpstr>THE PROPOSAL</vt:lpstr>
      <vt:lpstr>PowerPoint 簡報</vt:lpstr>
      <vt:lpstr>Mechanism</vt:lpstr>
      <vt:lpstr>PowerPoint 簡報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sheupeter</cp:lastModifiedBy>
  <cp:revision>40</cp:revision>
  <dcterms:created xsi:type="dcterms:W3CDTF">2019-08-09T12:06:42Z</dcterms:created>
  <dcterms:modified xsi:type="dcterms:W3CDTF">2023-09-07T06:39:16Z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0x0101008BA6791DDFFC024DAA4136D92359EB10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2022-09-16T09:29:07Z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c8dd11b3-4570-49b4-9a21-99d4753c717b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